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5" d="100"/>
          <a:sy n="75" d="100"/>
        </p:scale>
        <p:origin x="11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86050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oujyass/DS_IBM_Final_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ujyass/DS_IBM_Final_Project/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oujyass/DS_IBM_Final_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ujyass/DS_IBM_Final_Project/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oujyass/DS_IBM_Final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boujyass/DS_IBM_Final_Project/blob/main/spacex_dash_app.py"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Yassine </a:t>
            </a:r>
            <a:r>
              <a:rPr lang="en-US" dirty="0" err="1" smtClean="0">
                <a:solidFill>
                  <a:schemeClr val="bg2"/>
                </a:solidFill>
                <a:latin typeface="Abadi"/>
                <a:ea typeface="SF Pro" pitchFamily="2" charset="0"/>
                <a:cs typeface="SF Pro" pitchFamily="2" charset="0"/>
              </a:rPr>
              <a:t>Boujelben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12/30/2023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pic>
        <p:nvPicPr>
          <p:cNvPr id="5" name="Image 4"/>
          <p:cNvPicPr>
            <a:picLocks noChangeAspect="1"/>
          </p:cNvPicPr>
          <p:nvPr/>
        </p:nvPicPr>
        <p:blipFill>
          <a:blip r:embed="rId3"/>
          <a:stretch>
            <a:fillRect/>
          </a:stretch>
        </p:blipFill>
        <p:spPr>
          <a:xfrm>
            <a:off x="657892" y="1392499"/>
            <a:ext cx="10800080" cy="3927302"/>
          </a:xfrm>
          <a:prstGeom prst="rect">
            <a:avLst/>
          </a:prstGeom>
        </p:spPr>
      </p:pic>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p:cNvSpPr/>
          <p:nvPr/>
        </p:nvSpPr>
        <p:spPr>
          <a:xfrm>
            <a:off x="568960" y="5380672"/>
            <a:ext cx="11236960" cy="646331"/>
          </a:xfrm>
          <a:prstGeom prst="rect">
            <a:avLst/>
          </a:prstGeom>
        </p:spPr>
        <p:txBody>
          <a:bodyPr wrap="square">
            <a:spAutoFit/>
          </a:bodyPr>
          <a:lstStyle/>
          <a:p>
            <a:r>
              <a:rPr lang="fr-FR" dirty="0">
                <a:solidFill>
                  <a:srgbClr val="0563C2"/>
                </a:solidFill>
                <a:latin typeface="ArialMT"/>
              </a:rPr>
              <a:t>https://github.com/boujyass/DS_IBM_Final_Project/blob/main/jupyter-labs-webscraping.ipynb</a:t>
            </a:r>
            <a:r>
              <a:rPr lang="en-US" dirty="0" smtClean="0">
                <a:solidFill>
                  <a:srgbClr val="000000"/>
                </a:solidFill>
                <a:latin typeface="ArialMT"/>
              </a:rPr>
              <a:t>- </a:t>
            </a:r>
            <a:r>
              <a:rPr lang="en-US" dirty="0">
                <a:solidFill>
                  <a:srgbClr val="000000"/>
                </a:solidFill>
                <a:latin typeface="ArialMT"/>
              </a:rPr>
              <a:t>Web scraping Notebook repository link.</a:t>
            </a:r>
            <a:endParaRPr lang="fr-FR"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5920" y="1825624"/>
            <a:ext cx="9369743" cy="5032375"/>
          </a:xfrm>
          <a:prstGeom prst="rect">
            <a:avLst/>
          </a:prstGeom>
        </p:spPr>
        <p:txBody>
          <a:bodyPr/>
          <a:lstStyle/>
          <a:p>
            <a:endParaRPr lang="en-US" dirty="0"/>
          </a:p>
          <a:p>
            <a:r>
              <a:rPr lang="en-US" sz="2000" dirty="0"/>
              <a:t>Generate a training label for landing outcomes, categorizing success as 1 and failure as 0.</a:t>
            </a:r>
          </a:p>
          <a:p>
            <a:r>
              <a:rPr lang="en-US" sz="2000" dirty="0"/>
              <a:t>The 'Outcome' column comprises two elements: 'Mission Outcome' and 'Landing Location.'</a:t>
            </a:r>
          </a:p>
          <a:p>
            <a:r>
              <a:rPr lang="en-US" sz="2000" dirty="0"/>
              <a:t>Introduce a new training label column named 'class,' assigning a value of 1 if 'Mission Outcome' is true and 0 otherwise. Utilize the following value mapping:</a:t>
            </a:r>
          </a:p>
          <a:p>
            <a:r>
              <a:rPr lang="en-US" sz="2000" dirty="0"/>
              <a:t>True ASDS, True RTLS, &amp; True Ocean → set to 1</a:t>
            </a:r>
          </a:p>
          <a:p>
            <a:r>
              <a:rPr lang="en-US" sz="2000" dirty="0"/>
              <a:t>None, None, False ASDS, None ASDS, False Ocean, False RTLS → set to 0.</a:t>
            </a:r>
            <a:endParaRPr lang="en-US" sz="2000" dirty="0"/>
          </a:p>
          <a:p>
            <a:pPr marL="0" indent="0">
              <a:buNone/>
            </a:pPr>
            <a:r>
              <a:rPr lang="en-US" sz="1400" dirty="0" err="1" smtClean="0"/>
              <a:t>Github</a:t>
            </a:r>
            <a:r>
              <a:rPr lang="en-US" sz="1400" dirty="0" smtClean="0"/>
              <a:t> </a:t>
            </a:r>
            <a:r>
              <a:rPr lang="en-US" sz="1400" dirty="0"/>
              <a:t>repository link:</a:t>
            </a:r>
          </a:p>
          <a:p>
            <a:pPr marL="0" indent="0">
              <a:buNone/>
            </a:pPr>
            <a:r>
              <a:rPr lang="en-US" sz="1400" dirty="0">
                <a:hlinkClick r:id="rId3"/>
              </a:rPr>
              <a:t>https://github.com/boujyass/DS_IBM_Final_Project/blob/main/labs-jupyter-spacex-Data%20wrangling.ipynb</a:t>
            </a:r>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t>Conducted </a:t>
            </a:r>
            <a:r>
              <a:rPr lang="en-US" sz="2200" dirty="0"/>
              <a:t>Exploratory Data Analysis (EDA) on key variables including Flight Number, Payload Mass, Launch Site, Orbit, Class, and Year. Explored relationships such as Flight Number vs. Payload Mass, Flight Number vs. Launch Site, Payload Mass vs. Launch Site, Orbit vs. Success Rate, Flight Number vs. Orbit, Payload vs. Orbit, and examined the yearly trend in Success. Utilized scatter plots, line charts, and bar plots to discern patterns and evaluate potential relationships among variables, aiming to identify significant insights for potential integration into the machine </a:t>
            </a:r>
            <a:r>
              <a:rPr lang="en-US" sz="2200" dirty="0" smtClean="0"/>
              <a:t>learning </a:t>
            </a:r>
            <a:r>
              <a:rPr lang="en-US" sz="2200" dirty="0"/>
              <a:t>model training process</a:t>
            </a:r>
            <a:r>
              <a:rPr lang="en-US" sz="2200" dirty="0" smtClean="0"/>
              <a:t>.  </a:t>
            </a:r>
          </a:p>
          <a:p>
            <a:pPr>
              <a:lnSpc>
                <a:spcPct val="100000"/>
              </a:lnSpc>
              <a:spcBef>
                <a:spcPts val="1400"/>
              </a:spcBef>
            </a:pPr>
            <a:r>
              <a:rPr lang="fr-FR" sz="2000" dirty="0" err="1"/>
              <a:t>Github</a:t>
            </a:r>
            <a:r>
              <a:rPr lang="fr-FR" sz="2000" dirty="0" smtClean="0"/>
              <a:t>: </a:t>
            </a:r>
            <a:r>
              <a:rPr lang="fr-FR" sz="2000" dirty="0" smtClean="0">
                <a:hlinkClick r:id="rId3"/>
              </a:rPr>
              <a:t>https</a:t>
            </a:r>
            <a:r>
              <a:rPr lang="fr-FR" sz="2000" dirty="0">
                <a:hlinkClick r:id="rId3"/>
              </a:rPr>
              <a:t>://github.com/boujyass/DS_IBM_Final_Project/blob/main/jupyter-labs-eda-dataviz.ipynb.jupyterlite.ipynb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233270" cy="539686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dataset into IBM DB2 Database for seamless storage and retrieval.</a:t>
            </a:r>
          </a:p>
          <a:p>
            <a:pPr>
              <a:lnSpc>
                <a:spcPct val="100000"/>
              </a:lnSpc>
              <a:spcBef>
                <a:spcPts val="1400"/>
              </a:spcBef>
            </a:pPr>
            <a:r>
              <a:rPr lang="en-US" sz="2200" dirty="0">
                <a:solidFill>
                  <a:schemeClr val="accent3">
                    <a:lumMod val="25000"/>
                  </a:schemeClr>
                </a:solidFill>
                <a:latin typeface="Abadi"/>
              </a:rPr>
              <a:t>Employed SQL Python integration to execute queries and gain insights.</a:t>
            </a:r>
          </a:p>
          <a:p>
            <a:pPr>
              <a:lnSpc>
                <a:spcPct val="100000"/>
              </a:lnSpc>
              <a:spcBef>
                <a:spcPts val="1400"/>
              </a:spcBef>
            </a:pPr>
            <a:r>
              <a:rPr lang="en-US" sz="2200" dirty="0">
                <a:solidFill>
                  <a:schemeClr val="accent3">
                    <a:lumMod val="25000"/>
                  </a:schemeClr>
                </a:solidFill>
                <a:latin typeface="Abadi"/>
              </a:rPr>
              <a:t>Executed queries to extract information on launch site names, mission outcomes, payload sizes of customers, booster versions, and landing outcomes.</a:t>
            </a:r>
          </a:p>
          <a:p>
            <a:pPr>
              <a:lnSpc>
                <a:spcPct val="100000"/>
              </a:lnSpc>
              <a:spcBef>
                <a:spcPts val="1400"/>
              </a:spcBef>
            </a:pPr>
            <a:r>
              <a:rPr lang="en-US" sz="2200" dirty="0">
                <a:solidFill>
                  <a:schemeClr val="accent3">
                    <a:lumMod val="25000"/>
                  </a:schemeClr>
                </a:solidFill>
                <a:latin typeface="Abadi"/>
              </a:rPr>
              <a:t>Leveraged the power of SQL for a thorough exploration of the dataset, aiding in better comprehension and subsequent analysis</a:t>
            </a:r>
            <a:r>
              <a:rPr lang="en-US" sz="2200" dirty="0" smtClean="0">
                <a:solidFill>
                  <a:schemeClr val="accent3">
                    <a:lumMod val="25000"/>
                  </a:schemeClr>
                </a:solidFill>
                <a:latin typeface="Abadi"/>
              </a:rPr>
              <a:t>.</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https://github.com/boujyass/DS_IBM_Final_Project/blob/main/jupyter-labs-eda-sql-coursera_sqllite.ipynb</a:t>
            </a:r>
            <a:endParaRPr lang="en-US" sz="2200" dirty="0" smtClean="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r>
              <a:rPr lang="en-US" dirty="0"/>
              <a:t>Implemented Folium maps to visually mark Launch Sites.</a:t>
            </a:r>
          </a:p>
          <a:p>
            <a:r>
              <a:rPr lang="en-US" dirty="0"/>
              <a:t>Distinguished between successful and unsuccessful landings on the maps.</a:t>
            </a:r>
          </a:p>
          <a:p>
            <a:r>
              <a:rPr lang="en-US" dirty="0"/>
              <a:t>Provided proximity examples to key locations, including Railway, Highway, Coast, and City.</a:t>
            </a:r>
          </a:p>
          <a:p>
            <a:r>
              <a:rPr lang="en-US" dirty="0"/>
              <a:t>Facilitated a better understanding of the rationale behind the selection of launch sites through visual representation.</a:t>
            </a:r>
          </a:p>
          <a:p>
            <a:r>
              <a:rPr lang="en-US" dirty="0"/>
              <a:t>Visualized successful landings relative to location, offering insights into geographical context.</a:t>
            </a:r>
          </a:p>
          <a:p>
            <a:r>
              <a:rPr lang="en-US" dirty="0" err="1" smtClean="0"/>
              <a:t>Github</a:t>
            </a:r>
            <a:r>
              <a:rPr lang="en-US" dirty="0"/>
              <a:t>: </a:t>
            </a:r>
            <a:r>
              <a:rPr lang="en-US" dirty="0">
                <a:hlinkClick r:id="rId3"/>
              </a:rPr>
              <a:t>https://github.com/boujyass/DS_IBM_Final_Project/blob/main/lab_jupyter_launch_site_location.jupyterlite.ipynb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components consist of a pie chart and a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provides options to display the distribution of successful landings across all launch sites or individual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allows users to select between visualizing data for all sites or an individual site, with payload mass adjustable via a slider ranging from 0 to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serves the purpose of visualizing launch site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facilitates insights into variations in success across launch sites, payload masses, and booster version categories.</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https://github.com/boujyass/DS_IBM_Final_Project/blob/main/spacex_dash_app.py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 1"/>
          <p:cNvPicPr>
            <a:picLocks noChangeAspect="1"/>
          </p:cNvPicPr>
          <p:nvPr/>
        </p:nvPicPr>
        <p:blipFill>
          <a:blip r:embed="rId3"/>
          <a:stretch>
            <a:fillRect/>
          </a:stretch>
        </p:blipFill>
        <p:spPr>
          <a:xfrm>
            <a:off x="843399" y="1524000"/>
            <a:ext cx="10614573" cy="4064678"/>
          </a:xfrm>
          <a:prstGeom prst="rect">
            <a:avLst/>
          </a:prstGeom>
        </p:spPr>
      </p:pic>
      <p:sp>
        <p:nvSpPr>
          <p:cNvPr id="6" name="Rectangle 5"/>
          <p:cNvSpPr/>
          <p:nvPr/>
        </p:nvSpPr>
        <p:spPr>
          <a:xfrm>
            <a:off x="770011" y="5626227"/>
            <a:ext cx="10515600" cy="923330"/>
          </a:xfrm>
          <a:prstGeom prst="rect">
            <a:avLst/>
          </a:prstGeom>
        </p:spPr>
        <p:txBody>
          <a:bodyPr wrap="square">
            <a:spAutoFit/>
          </a:bodyPr>
          <a:lstStyle/>
          <a:p>
            <a:r>
              <a:rPr lang="fr-FR" dirty="0" err="1">
                <a:solidFill>
                  <a:srgbClr val="000000"/>
                </a:solidFill>
                <a:latin typeface="ArialMT"/>
              </a:rPr>
              <a:t>Github</a:t>
            </a:r>
            <a:r>
              <a:rPr lang="fr-FR" dirty="0">
                <a:solidFill>
                  <a:srgbClr val="000000"/>
                </a:solidFill>
                <a:latin typeface="ArialMT"/>
              </a:rPr>
              <a:t> </a:t>
            </a:r>
            <a:r>
              <a:rPr lang="fr-FR" dirty="0" err="1">
                <a:solidFill>
                  <a:srgbClr val="000000"/>
                </a:solidFill>
                <a:latin typeface="ArialMT"/>
              </a:rPr>
              <a:t>Repository</a:t>
            </a:r>
            <a:r>
              <a:rPr lang="fr-FR" dirty="0">
                <a:solidFill>
                  <a:srgbClr val="000000"/>
                </a:solidFill>
                <a:latin typeface="ArialMT"/>
              </a:rPr>
              <a:t> </a:t>
            </a:r>
            <a:r>
              <a:rPr lang="fr-FR" dirty="0" err="1">
                <a:solidFill>
                  <a:srgbClr val="000000"/>
                </a:solidFill>
                <a:latin typeface="ArialMT"/>
              </a:rPr>
              <a:t>link</a:t>
            </a:r>
            <a:r>
              <a:rPr lang="fr-FR" dirty="0">
                <a:solidFill>
                  <a:srgbClr val="000000"/>
                </a:solidFill>
                <a:latin typeface="ArialMT"/>
              </a:rPr>
              <a:t>:</a:t>
            </a:r>
          </a:p>
          <a:p>
            <a:r>
              <a:rPr lang="fr-FR" dirty="0">
                <a:solidFill>
                  <a:srgbClr val="0563C2"/>
                </a:solidFill>
                <a:latin typeface="ArialMT"/>
              </a:rPr>
              <a:t>https://github.com/boujyass/DS_IBM_Final_Project/blob/main/SpaceX_Machine_Learning_Prediction_Part_5.jupyterlite.ipynb</a:t>
            </a:r>
            <a:endParaRPr lang="fr-FR" dirty="0"/>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4614795" cy="34758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showcasing various components.</a:t>
            </a:r>
          </a:p>
          <a:p>
            <a:pPr>
              <a:lnSpc>
                <a:spcPct val="100000"/>
              </a:lnSpc>
              <a:spcBef>
                <a:spcPts val="1400"/>
              </a:spcBef>
            </a:pPr>
            <a:r>
              <a:rPr lang="en-US" sz="2200" dirty="0">
                <a:solidFill>
                  <a:schemeClr val="accent3">
                    <a:lumMod val="25000"/>
                  </a:schemeClr>
                </a:solidFill>
                <a:latin typeface="Abadi" panose="020B0604020104020204" pitchFamily="34" charset="0"/>
              </a:rPr>
              <a:t>Upcoming sections will present the outcomes of Exploratory Data Analysis (EDA) with visualizations, EDA with SQL, an Interactive Map using Folium, and ultimately, the model results achieving an accuracy of approximately 83%.</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Image 1"/>
          <p:cNvPicPr>
            <a:picLocks noChangeAspect="1"/>
          </p:cNvPicPr>
          <p:nvPr/>
        </p:nvPicPr>
        <p:blipFill>
          <a:blip r:embed="rId4"/>
          <a:stretch>
            <a:fillRect/>
          </a:stretch>
        </p:blipFill>
        <p:spPr>
          <a:xfrm>
            <a:off x="5313298" y="1408493"/>
            <a:ext cx="6802948" cy="451548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p:cNvPicPr>
            <a:picLocks noChangeAspect="1"/>
          </p:cNvPicPr>
          <p:nvPr/>
        </p:nvPicPr>
        <p:blipFill>
          <a:blip r:embed="rId3"/>
          <a:stretch>
            <a:fillRect/>
          </a:stretch>
        </p:blipFill>
        <p:spPr>
          <a:xfrm>
            <a:off x="345439" y="1781293"/>
            <a:ext cx="10797573" cy="2848373"/>
          </a:xfrm>
          <a:prstGeom prst="rect">
            <a:avLst/>
          </a:prstGeom>
        </p:spPr>
      </p:pic>
      <p:sp>
        <p:nvSpPr>
          <p:cNvPr id="7" name="Rectangle 6"/>
          <p:cNvSpPr/>
          <p:nvPr/>
        </p:nvSpPr>
        <p:spPr>
          <a:xfrm>
            <a:off x="770011" y="4672885"/>
            <a:ext cx="11115040" cy="1754326"/>
          </a:xfrm>
          <a:prstGeom prst="rect">
            <a:avLst/>
          </a:prstGeom>
        </p:spPr>
        <p:txBody>
          <a:bodyPr wrap="square">
            <a:spAutoFit/>
          </a:bodyPr>
          <a:lstStyle/>
          <a:p>
            <a:pPr marL="285750" indent="-285750">
              <a:buFont typeface="Arial" panose="020B0604020202020204" pitchFamily="34" charset="0"/>
              <a:buChar char="•"/>
            </a:pPr>
            <a:r>
              <a:rPr lang="en-US" dirty="0"/>
              <a:t>Green signifies a successful launch, while purple denotes an unsuccessful one.</a:t>
            </a:r>
          </a:p>
          <a:p>
            <a:pPr marL="285750" indent="-285750">
              <a:buFont typeface="Arial" panose="020B0604020202020204" pitchFamily="34" charset="0"/>
              <a:buChar char="•"/>
            </a:pPr>
            <a:r>
              <a:rPr lang="en-US" dirty="0"/>
              <a:t>The graphical representation implies a noticeable uptrend in the success rate over time, as highlighted by the ascending Flight Number. Notably, there appears to be a significant breakthrough around flight 20, contributing to a substantial increase in the success rate.</a:t>
            </a:r>
          </a:p>
          <a:p>
            <a:pPr marL="285750" indent="-285750">
              <a:buFont typeface="Arial" panose="020B0604020202020204" pitchFamily="34" charset="0"/>
              <a:buChar char="•"/>
            </a:pPr>
            <a:r>
              <a:rPr lang="en-US" dirty="0"/>
              <a:t>Cape Canaveral Air Force Station (CCAFS) emerges as the primary launch site, evident from its notably higher launch volume compared to other sites.</a:t>
            </a:r>
            <a:endParaRPr lang="fr-FR" dirty="0"/>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 1"/>
          <p:cNvPicPr>
            <a:picLocks noChangeAspect="1"/>
          </p:cNvPicPr>
          <p:nvPr/>
        </p:nvPicPr>
        <p:blipFill>
          <a:blip r:embed="rId3"/>
          <a:stretch>
            <a:fillRect/>
          </a:stretch>
        </p:blipFill>
        <p:spPr>
          <a:xfrm>
            <a:off x="770011" y="1966708"/>
            <a:ext cx="10942320" cy="2924583"/>
          </a:xfrm>
          <a:prstGeom prst="rect">
            <a:avLst/>
          </a:prstGeom>
        </p:spPr>
      </p:pic>
      <p:sp>
        <p:nvSpPr>
          <p:cNvPr id="6" name="Rectangle 5"/>
          <p:cNvSpPr/>
          <p:nvPr/>
        </p:nvSpPr>
        <p:spPr>
          <a:xfrm>
            <a:off x="1473200" y="5026063"/>
            <a:ext cx="9296400" cy="1200329"/>
          </a:xfrm>
          <a:prstGeom prst="rect">
            <a:avLst/>
          </a:prstGeom>
        </p:spPr>
        <p:txBody>
          <a:bodyPr wrap="square">
            <a:spAutoFit/>
          </a:bodyPr>
          <a:lstStyle/>
          <a:p>
            <a:pPr marL="285750" indent="-285750">
              <a:buFont typeface="Arial" panose="020B0604020202020204" pitchFamily="34" charset="0"/>
              <a:buChar char="•"/>
            </a:pPr>
            <a:r>
              <a:rPr lang="en-US" dirty="0"/>
              <a:t>Green indicates a successful launch, while purple signifies an unsuccessful one.</a:t>
            </a:r>
          </a:p>
          <a:p>
            <a:pPr marL="285750" indent="-285750">
              <a:buFont typeface="Arial" panose="020B0604020202020204" pitchFamily="34" charset="0"/>
              <a:buChar char="•"/>
            </a:pPr>
            <a:r>
              <a:rPr lang="en-US" dirty="0"/>
              <a:t>Observation reveals that payload mass predominantly falls within the range of 0-6000 kg.</a:t>
            </a:r>
          </a:p>
          <a:p>
            <a:pPr marL="285750" indent="-285750">
              <a:buFont typeface="Arial" panose="020B0604020202020204" pitchFamily="34" charset="0"/>
              <a:buChar char="•"/>
            </a:pPr>
            <a:r>
              <a:rPr lang="en-US" dirty="0"/>
              <a:t>Notably, different launch sites appear to employ varying payload mass ranges, suggesting a site-specific consideration in payload capacity.</a:t>
            </a:r>
            <a:endParaRPr lang="fr-FR" dirty="0"/>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5860484" y="1728736"/>
            <a:ext cx="6115648" cy="3655799"/>
          </a:xfrm>
          <a:prstGeom prst="rect">
            <a:avLst/>
          </a:prstGeom>
        </p:spPr>
      </p:pic>
      <p:sp>
        <p:nvSpPr>
          <p:cNvPr id="7" name="Rectangle 6"/>
          <p:cNvSpPr/>
          <p:nvPr/>
        </p:nvSpPr>
        <p:spPr>
          <a:xfrm>
            <a:off x="264160" y="1848475"/>
            <a:ext cx="5476240" cy="3416320"/>
          </a:xfrm>
          <a:prstGeom prst="rect">
            <a:avLst/>
          </a:prstGeom>
        </p:spPr>
        <p:txBody>
          <a:bodyPr wrap="square">
            <a:spAutoFit/>
          </a:bodyPr>
          <a:lstStyle/>
          <a:p>
            <a:pPr marL="285750" indent="-285750">
              <a:buFont typeface="Arial" panose="020B0604020202020204" pitchFamily="34" charset="0"/>
              <a:buChar char="•"/>
            </a:pPr>
            <a:r>
              <a:rPr lang="en-US" dirty="0"/>
              <a:t>The bar chart depicting Success Rate vs. Orbit Type highlights orbits with the highest success rates, all achieving 100% success. These include:</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ES-L1 (Earth-Sun First </a:t>
            </a:r>
            <a:r>
              <a:rPr lang="en-US" dirty="0" err="1"/>
              <a:t>Lagrangian</a:t>
            </a:r>
            <a:r>
              <a:rPr lang="en-US" dirty="0"/>
              <a:t> Point)</a:t>
            </a:r>
          </a:p>
          <a:p>
            <a:pPr marL="742950" lvl="1" indent="-285750">
              <a:buFont typeface="Arial" panose="020B0604020202020204" pitchFamily="34" charset="0"/>
              <a:buChar char="•"/>
            </a:pPr>
            <a:r>
              <a:rPr lang="en-US" dirty="0"/>
              <a:t>GEO (Geostationary Orbit)</a:t>
            </a:r>
          </a:p>
          <a:p>
            <a:pPr marL="742950" lvl="1" indent="-285750">
              <a:buFont typeface="Arial" panose="020B0604020202020204" pitchFamily="34" charset="0"/>
              <a:buChar char="•"/>
            </a:pPr>
            <a:r>
              <a:rPr lang="en-US" dirty="0"/>
              <a:t>HEO (High Earth Orbit)</a:t>
            </a:r>
          </a:p>
          <a:p>
            <a:pPr marL="742950" lvl="1" indent="-285750">
              <a:buFont typeface="Arial" panose="020B0604020202020204" pitchFamily="34" charset="0"/>
              <a:buChar char="•"/>
            </a:pPr>
            <a:r>
              <a:rPr lang="en-US" dirty="0"/>
              <a:t>SSO (Sun-synchronous Orbit)</a:t>
            </a:r>
          </a:p>
          <a:p>
            <a:pPr marL="285750" indent="-285750">
              <a:buFont typeface="Arial" panose="020B0604020202020204" pitchFamily="34" charset="0"/>
              <a:buChar char="•"/>
            </a:pPr>
            <a:r>
              <a:rPr lang="en-US" dirty="0"/>
              <a:t>Conversely, the orbit with the lowest success rate, recorded at 0%, is: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SO (Heliocentric Orbit)</a:t>
            </a:r>
            <a:endParaRPr lang="fr-FR" dirty="0"/>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4442069" cy="414816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scatter plot depicting Orbit Type vs. Flight Number, several insightful observations emerge, including:</a:t>
            </a:r>
          </a:p>
          <a:p>
            <a:pPr>
              <a:lnSpc>
                <a:spcPct val="100000"/>
              </a:lnSpc>
              <a:spcBef>
                <a:spcPts val="1400"/>
              </a:spcBef>
            </a:pPr>
            <a:r>
              <a:rPr lang="en-US" sz="2200" dirty="0">
                <a:solidFill>
                  <a:schemeClr val="accent3">
                    <a:lumMod val="25000"/>
                  </a:schemeClr>
                </a:solidFill>
                <a:latin typeface="Abadi" panose="020B0604020104020204" pitchFamily="34" charset="0"/>
              </a:rPr>
              <a:t>The 100% success rates of GEO, HEO, and ES-L1 orbits can be attributed to each having only one flight into the respective orbits.</a:t>
            </a:r>
          </a:p>
          <a:p>
            <a:pPr>
              <a:lnSpc>
                <a:spcPct val="100000"/>
              </a:lnSpc>
              <a:spcBef>
                <a:spcPts val="1400"/>
              </a:spcBef>
            </a:pPr>
            <a:r>
              <a:rPr lang="en-US" sz="2200" dirty="0">
                <a:solidFill>
                  <a:schemeClr val="accent3">
                    <a:lumMod val="25000"/>
                  </a:schemeClr>
                </a:solidFill>
                <a:latin typeface="Abadi" panose="020B0604020104020204" pitchFamily="34" charset="0"/>
              </a:rPr>
              <a:t>The remarkable 100% success rate in SSO is noteworthy, especially with five successful flights.</a:t>
            </a:r>
          </a:p>
          <a:p>
            <a:pPr>
              <a:lnSpc>
                <a:spcPct val="100000"/>
              </a:lnSpc>
              <a:spcBef>
                <a:spcPts val="1400"/>
              </a:spcBef>
            </a:pPr>
            <a:r>
              <a:rPr lang="en-US" sz="2200" dirty="0">
                <a:solidFill>
                  <a:schemeClr val="accent3">
                    <a:lumMod val="25000"/>
                  </a:schemeClr>
                </a:solidFill>
                <a:latin typeface="Abadi" panose="020B0604020104020204" pitchFamily="34" charset="0"/>
              </a:rPr>
              <a:t>For GTO, there appears to be little correlation between Flight Number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Generally, there is an observable trend where, as Flight Number increases, the success rate also increases. This trend is most pronounced for LEO, where unsuccessful landings are predominantly associated with lower flight numbers (early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5611907" y="1823396"/>
            <a:ext cx="5846065" cy="34664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399"/>
            <a:ext cx="4177909" cy="396817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illustrating Orbit Type vs. Payload Mass reveals insightful patterns:</a:t>
            </a:r>
          </a:p>
          <a:p>
            <a:pPr>
              <a:lnSpc>
                <a:spcPct val="100000"/>
              </a:lnSpc>
              <a:spcBef>
                <a:spcPts val="1400"/>
              </a:spcBef>
            </a:pPr>
            <a:r>
              <a:rPr lang="en-US" sz="2200" dirty="0">
                <a:solidFill>
                  <a:schemeClr val="accent3">
                    <a:lumMod val="25000"/>
                  </a:schemeClr>
                </a:solidFill>
                <a:latin typeface="Abadi" panose="020B0604020104020204" pitchFamily="34" charset="0"/>
              </a:rPr>
              <a:t>Orbit types that exhibit greater success with heavy payloads include:</a:t>
            </a:r>
          </a:p>
          <a:p>
            <a:pPr>
              <a:lnSpc>
                <a:spcPct val="100000"/>
              </a:lnSpc>
              <a:spcBef>
                <a:spcPts val="1400"/>
              </a:spcBef>
            </a:pPr>
            <a:r>
              <a:rPr lang="en-US" sz="2200" dirty="0">
                <a:solidFill>
                  <a:schemeClr val="accent3">
                    <a:lumMod val="25000"/>
                  </a:schemeClr>
                </a:solidFill>
                <a:latin typeface="Abadi" panose="020B0604020104020204" pitchFamily="34" charset="0"/>
              </a:rPr>
              <a:t>PO (although the data points are limited)</a:t>
            </a:r>
          </a:p>
          <a:p>
            <a:pPr>
              <a:lnSpc>
                <a:spcPct val="100000"/>
              </a:lnSpc>
              <a:spcBef>
                <a:spcPts val="1400"/>
              </a:spcBef>
            </a:pPr>
            <a:r>
              <a:rPr lang="en-US" sz="2200" dirty="0">
                <a:solidFill>
                  <a:schemeClr val="accent3">
                    <a:lumMod val="25000"/>
                  </a:schemeClr>
                </a:solidFill>
                <a:latin typeface="Abadi" panose="020B0604020104020204" pitchFamily="34" charset="0"/>
              </a:rPr>
              <a:t>ISS</a:t>
            </a:r>
          </a:p>
          <a:p>
            <a:pPr>
              <a:lnSpc>
                <a:spcPct val="100000"/>
              </a:lnSpc>
              <a:spcBef>
                <a:spcPts val="1400"/>
              </a:spcBef>
            </a:pPr>
            <a:r>
              <a:rPr lang="en-US" sz="2200" dirty="0">
                <a:solidFill>
                  <a:schemeClr val="accent3">
                    <a:lumMod val="25000"/>
                  </a:schemeClr>
                </a:solidFill>
                <a:latin typeface="Abadi" panose="020B0604020104020204" pitchFamily="34" charset="0"/>
              </a:rPr>
              <a:t>LEO</a:t>
            </a:r>
          </a:p>
          <a:p>
            <a:pPr>
              <a:lnSpc>
                <a:spcPct val="100000"/>
              </a:lnSpc>
              <a:spcBef>
                <a:spcPts val="1400"/>
              </a:spcBef>
            </a:pPr>
            <a:r>
              <a:rPr lang="en-US" sz="2200" dirty="0">
                <a:solidFill>
                  <a:schemeClr val="accent3">
                    <a:lumMod val="25000"/>
                  </a:schemeClr>
                </a:solidFill>
                <a:latin typeface="Abadi" panose="020B0604020104020204" pitchFamily="34" charset="0"/>
              </a:rPr>
              <a:t>The relationship between payload mass and success rate for GTO is indistinct.</a:t>
            </a:r>
          </a:p>
          <a:p>
            <a:pPr>
              <a:lnSpc>
                <a:spcPct val="100000"/>
              </a:lnSpc>
              <a:spcBef>
                <a:spcPts val="1400"/>
              </a:spcBef>
            </a:pPr>
            <a:r>
              <a:rPr lang="en-US" sz="2200" dirty="0">
                <a:solidFill>
                  <a:schemeClr val="accent3">
                    <a:lumMod val="25000"/>
                  </a:schemeClr>
                </a:solidFill>
                <a:latin typeface="Abadi" panose="020B0604020104020204" pitchFamily="34" charset="0"/>
              </a:rPr>
              <a:t>VLEO (Very Low Earth Orbit) launches are consistently associated with heavier payloads, aligning with intuitive expectations.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5400183" y="1523029"/>
            <a:ext cx="6629177" cy="40672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076309" cy="3955816"/>
          </a:xfrm>
          <a:prstGeom prst="rect">
            <a:avLst/>
          </a:prstGeom>
        </p:spPr>
        <p:txBody>
          <a:bodyPr>
            <a:normAutofit fontScale="775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line chart depicting yearly average success rates provides the following insights:</a:t>
            </a:r>
          </a:p>
          <a:p>
            <a:pPr>
              <a:lnSpc>
                <a:spcPct val="100000"/>
              </a:lnSpc>
              <a:spcBef>
                <a:spcPts val="1400"/>
              </a:spcBef>
            </a:pPr>
            <a:r>
              <a:rPr lang="en-US" sz="2200" dirty="0">
                <a:solidFill>
                  <a:schemeClr val="accent3">
                    <a:lumMod val="25000"/>
                  </a:schemeClr>
                </a:solidFill>
                <a:latin typeface="Abadi" panose="020B0604020104020204" pitchFamily="34" charset="0"/>
              </a:rPr>
              <a:t>In the period from 2010 to 2013, all landings registered as unsuccessful, yielding a success rate of 0%.</a:t>
            </a:r>
          </a:p>
          <a:p>
            <a:pPr>
              <a:lnSpc>
                <a:spcPct val="100000"/>
              </a:lnSpc>
              <a:spcBef>
                <a:spcPts val="1400"/>
              </a:spcBef>
            </a:pPr>
            <a:r>
              <a:rPr lang="en-US" sz="2200" dirty="0">
                <a:solidFill>
                  <a:schemeClr val="accent3">
                    <a:lumMod val="25000"/>
                  </a:schemeClr>
                </a:solidFill>
                <a:latin typeface="Abadi" panose="020B0604020104020204" pitchFamily="34" charset="0"/>
              </a:rPr>
              <a:t>Post-2013, there is a general upward trend in success rates, despite minor declines in 2018 and 2020.</a:t>
            </a:r>
          </a:p>
          <a:p>
            <a:pPr>
              <a:lnSpc>
                <a:spcPct val="100000"/>
              </a:lnSpc>
              <a:spcBef>
                <a:spcPts val="1400"/>
              </a:spcBef>
            </a:pPr>
            <a:r>
              <a:rPr lang="en-US" sz="2200" dirty="0">
                <a:solidFill>
                  <a:schemeClr val="accent3">
                    <a:lumMod val="25000"/>
                  </a:schemeClr>
                </a:solidFill>
                <a:latin typeface="Abadi" panose="020B0604020104020204" pitchFamily="34" charset="0"/>
              </a:rPr>
              <a:t>From 2016 onward, the success rate consistently surpassed 50%, indicating a sustained improvement in overall mission success likelihood.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 1"/>
          <p:cNvPicPr>
            <a:picLocks noChangeAspect="1"/>
          </p:cNvPicPr>
          <p:nvPr/>
        </p:nvPicPr>
        <p:blipFill>
          <a:blip r:embed="rId3"/>
          <a:stretch>
            <a:fillRect/>
          </a:stretch>
        </p:blipFill>
        <p:spPr>
          <a:xfrm>
            <a:off x="5663289" y="1711842"/>
            <a:ext cx="5878472" cy="360183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Find </a:t>
            </a:r>
            <a:r>
              <a:rPr lang="en-US" sz="2200" dirty="0">
                <a:solidFill>
                  <a:schemeClr val="accent3">
                    <a:lumMod val="25000"/>
                  </a:schemeClr>
                </a:solidFill>
                <a:latin typeface="Abadi" panose="020B0604020104020204" pitchFamily="34" charset="0"/>
              </a:rPr>
              <a:t>the names of the unique launch </a:t>
            </a:r>
            <a:r>
              <a:rPr lang="en-US" sz="2200" dirty="0" smtClean="0">
                <a:solidFill>
                  <a:schemeClr val="accent3">
                    <a:lumMod val="25000"/>
                  </a:schemeClr>
                </a:solidFill>
                <a:latin typeface="Abadi" panose="020B0604020104020204" pitchFamily="34" charset="0"/>
              </a:rPr>
              <a:t>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word UNIQUE returns only unique values from the LAUNCH_SITE column of the SPACEXTBL </a:t>
            </a:r>
            <a:r>
              <a:rPr lang="en-US" sz="2200" dirty="0" smtClean="0">
                <a:solidFill>
                  <a:schemeClr val="accent3">
                    <a:lumMod val="25000"/>
                  </a:schemeClr>
                </a:solidFill>
                <a:latin typeface="Abadi" panose="020B0604020104020204" pitchFamily="34" charset="0"/>
              </a:rPr>
              <a:t>table which are 4.</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1" y="2753966"/>
            <a:ext cx="6666729" cy="14230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10">
            <a:extLst>
              <a:ext uri="{FF2B5EF4-FFF2-40B4-BE49-F238E27FC236}">
                <a16:creationId xmlns:a16="http://schemas.microsoft.com/office/drawing/2014/main" id="{1C53322C-9E51-4115-A482-EF76877B1F6F}"/>
              </a:ext>
            </a:extLst>
          </p:cNvPr>
          <p:cNvSpPr/>
          <p:nvPr/>
        </p:nvSpPr>
        <p:spPr>
          <a:xfrm>
            <a:off x="7434229" y="3314320"/>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F37ED244-1CA2-4FC0-A950-0A159CC785C2}"/>
              </a:ext>
            </a:extLst>
          </p:cNvPr>
          <p:cNvPicPr>
            <a:picLocks noChangeAspect="1"/>
          </p:cNvPicPr>
          <p:nvPr/>
        </p:nvPicPr>
        <p:blipFill>
          <a:blip r:embed="rId4"/>
          <a:stretch>
            <a:fillRect/>
          </a:stretch>
        </p:blipFill>
        <p:spPr>
          <a:xfrm>
            <a:off x="9338840"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39" y="2819478"/>
            <a:ext cx="7665721" cy="16607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10">
            <a:extLst>
              <a:ext uri="{FF2B5EF4-FFF2-40B4-BE49-F238E27FC236}">
                <a16:creationId xmlns:a16="http://schemas.microsoft.com/office/drawing/2014/main" id="{F4AC64F1-8C9D-4DBB-8A19-981829822467}"/>
              </a:ext>
            </a:extLst>
          </p:cNvPr>
          <p:cNvSpPr/>
          <p:nvPr/>
        </p:nvSpPr>
        <p:spPr>
          <a:xfrm>
            <a:off x="8097677" y="3440967"/>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C9205A87-4C93-4F34-8255-9BAAB28FCD17}"/>
              </a:ext>
            </a:extLst>
          </p:cNvPr>
          <p:cNvPicPr>
            <a:picLocks noChangeAspect="1"/>
          </p:cNvPicPr>
          <p:nvPr/>
        </p:nvPicPr>
        <p:blipFill>
          <a:blip r:embed="rId4"/>
          <a:stretch>
            <a:fillRect/>
          </a:stretch>
        </p:blipFill>
        <p:spPr>
          <a:xfrm>
            <a:off x="9758597" y="2497173"/>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770010" y="5378757"/>
            <a:ext cx="9339189" cy="646331"/>
          </a:xfrm>
          <a:prstGeom prst="rect">
            <a:avLst/>
          </a:prstGeom>
        </p:spPr>
        <p:txBody>
          <a:bodyPr wrap="square">
            <a:spAutoFit/>
          </a:bodyPr>
          <a:lstStyle/>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endParaRPr lang="en-GB" dirty="0"/>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a:t>
            </a:r>
            <a:r>
              <a:rPr lang="en-US" sz="2200" dirty="0" smtClean="0">
                <a:solidFill>
                  <a:schemeClr val="accent3">
                    <a:lumMod val="25000"/>
                  </a:schemeClr>
                </a:solidFill>
                <a:latin typeface="Abadi" panose="020B0604020104020204" pitchFamily="34" charset="0"/>
              </a:rPr>
              <a:t>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5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12">
            <a:extLst>
              <a:ext uri="{FF2B5EF4-FFF2-40B4-BE49-F238E27FC236}">
                <a16:creationId xmlns:a16="http://schemas.microsoft.com/office/drawing/2014/main" id="{5D85504F-EB95-434D-BFDE-57EEB165C10F}"/>
              </a:ext>
            </a:extLst>
          </p:cNvPr>
          <p:cNvSpPr/>
          <p:nvPr/>
        </p:nvSpPr>
        <p:spPr>
          <a:xfrm>
            <a:off x="8274642" y="3198651"/>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10">
            <a:extLst>
              <a:ext uri="{FF2B5EF4-FFF2-40B4-BE49-F238E27FC236}">
                <a16:creationId xmlns:a16="http://schemas.microsoft.com/office/drawing/2014/main" id="{702038D2-65BB-44EC-A438-BB9B2605B173}"/>
              </a:ext>
            </a:extLst>
          </p:cNvPr>
          <p:cNvPicPr>
            <a:picLocks noChangeAspect="1"/>
          </p:cNvPicPr>
          <p:nvPr/>
        </p:nvPicPr>
        <p:blipFill>
          <a:blip r:embed="rId4"/>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558800" y="5172644"/>
            <a:ext cx="10099040" cy="646331"/>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smtClean="0">
                <a:solidFill>
                  <a:srgbClr val="61AFEF"/>
                </a:solidFill>
                <a:latin typeface="Consolas" panose="020B0609020204030204" pitchFamily="49" charset="0"/>
              </a:rPr>
              <a:t>WHERE</a:t>
            </a:r>
            <a:r>
              <a:rPr lang="en-GB" dirty="0" smtClean="0"/>
              <a:t> </a:t>
            </a:r>
            <a:r>
              <a:rPr lang="en-GB" dirty="0"/>
              <a:t>keyword (and the associated condition) filters the results to only boosters from NASA (CRS).</a:t>
            </a:r>
            <a:endParaRPr lang="en-GB"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a:t>
            </a:r>
            <a:r>
              <a:rPr lang="en-US" sz="2200" dirty="0" smtClean="0">
                <a:solidFill>
                  <a:schemeClr val="accent3">
                    <a:lumMod val="25000"/>
                  </a:schemeClr>
                </a:solidFill>
                <a:latin typeface="Abadi" panose="020B0604020104020204" pitchFamily="34" charset="0"/>
              </a:rPr>
              <a:t>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8">
            <a:extLst>
              <a:ext uri="{FF2B5EF4-FFF2-40B4-BE49-F238E27FC236}">
                <a16:creationId xmlns:a16="http://schemas.microsoft.com/office/drawing/2014/main" id="{66076630-D089-4035-BE64-B1AC97D7C1C6}"/>
              </a:ext>
            </a:extLst>
          </p:cNvPr>
          <p:cNvPicPr>
            <a:picLocks noChangeAspect="1"/>
          </p:cNvPicPr>
          <p:nvPr/>
        </p:nvPicPr>
        <p:blipFill>
          <a:blip r:embed="rId4"/>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744525" y="5132130"/>
            <a:ext cx="9918310" cy="646331"/>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sz="1600" dirty="0">
                <a:solidFill>
                  <a:srgbClr val="D69D68"/>
                </a:solidFill>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endParaRPr lang="en-GB"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a:t>
            </a:r>
            <a:r>
              <a:rPr lang="en-US" sz="2200" dirty="0" smtClean="0">
                <a:solidFill>
                  <a:schemeClr val="accent3">
                    <a:lumMod val="25000"/>
                  </a:schemeClr>
                </a:solidFill>
                <a:latin typeface="Abadi"/>
              </a:rPr>
              <a:t>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11">
            <a:extLst>
              <a:ext uri="{FF2B5EF4-FFF2-40B4-BE49-F238E27FC236}">
                <a16:creationId xmlns:a16="http://schemas.microsoft.com/office/drawing/2014/main" id="{AF7CE297-E8D5-47EE-A874-5A05AD52E1AC}"/>
              </a:ext>
            </a:extLst>
          </p:cNvPr>
          <p:cNvPicPr>
            <a:picLocks noChangeAspect="1"/>
          </p:cNvPicPr>
          <p:nvPr/>
        </p:nvPicPr>
        <p:blipFill>
          <a:blip r:embed="rId4"/>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770011" y="5102472"/>
            <a:ext cx="10375509" cy="646331"/>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endParaRPr lang="en-GB" dirty="0"/>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81200"/>
            <a:ext cx="9383977" cy="3972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Courier New" panose="02070309020205020404" pitchFamily="49" charset="0"/>
              <a:buChar char="o"/>
            </a:pPr>
            <a:r>
              <a:rPr lang="en-US" sz="2200" dirty="0" smtClean="0">
                <a:solidFill>
                  <a:schemeClr val="accent3">
                    <a:lumMod val="25000"/>
                  </a:schemeClr>
                </a:solidFill>
                <a:latin typeface="Abadi" panose="020B0604020104020204" pitchFamily="34" charset="0"/>
              </a:rPr>
              <a:t>This </a:t>
            </a:r>
            <a:r>
              <a:rPr lang="en-US" sz="2200" dirty="0">
                <a:solidFill>
                  <a:schemeClr val="accent3">
                    <a:lumMod val="25000"/>
                  </a:schemeClr>
                </a:solidFill>
                <a:latin typeface="Abadi" panose="020B0604020104020204" pitchFamily="34" charset="0"/>
              </a:rPr>
              <a:t>project follows these steps: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buFont typeface="Courier New" panose="02070309020205020404" pitchFamily="49" charset="0"/>
              <a:buChar char="o"/>
            </a:pPr>
            <a:endParaRPr lang="en-US" sz="2200" dirty="0" smtClean="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9" name="Picture 6">
            <a:extLst>
              <a:ext uri="{FF2B5EF4-FFF2-40B4-BE49-F238E27FC236}">
                <a16:creationId xmlns:a16="http://schemas.microsoft.com/office/drawing/2014/main" id="{07DB6356-78B7-479A-A3F7-0FB23A05728D}"/>
              </a:ext>
            </a:extLst>
          </p:cNvPr>
          <p:cNvPicPr>
            <a:picLocks noChangeAspect="1"/>
          </p:cNvPicPr>
          <p:nvPr/>
        </p:nvPicPr>
        <p:blipFill>
          <a:blip r:embed="rId4"/>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770010" y="4841209"/>
            <a:ext cx="10223110" cy="923330"/>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endParaRPr lang="en-GB" dirty="0"/>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5813E184-31A4-44F6-8E04-B0422120E8BF}"/>
              </a:ext>
            </a:extLst>
          </p:cNvPr>
          <p:cNvPicPr>
            <a:picLocks noChangeAspect="1"/>
          </p:cNvPicPr>
          <p:nvPr/>
        </p:nvPicPr>
        <p:blipFill>
          <a:blip r:embed="rId4"/>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432272" y="5209501"/>
            <a:ext cx="10739119" cy="646331"/>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endParaRPr lang="en-GB" dirty="0"/>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A175836D-2FD9-429E-AE10-7F89B7A43099}"/>
              </a:ext>
            </a:extLst>
          </p:cNvPr>
          <p:cNvPicPr>
            <a:picLocks noChangeAspect="1"/>
          </p:cNvPicPr>
          <p:nvPr/>
        </p:nvPicPr>
        <p:blipFill>
          <a:blip r:embed="rId4"/>
          <a:stretch>
            <a:fillRect/>
          </a:stretch>
        </p:blipFill>
        <p:spPr>
          <a:xfrm>
            <a:off x="10086372" y="1472308"/>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294641" y="5378757"/>
            <a:ext cx="9791731" cy="923330"/>
          </a:xfrm>
          <a:prstGeom prst="rect">
            <a:avLst/>
          </a:prstGeom>
        </p:spPr>
        <p:txBody>
          <a:bodyPr wrap="square">
            <a:spAutoFit/>
          </a:bodyPr>
          <a:lstStyle/>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endParaRPr lang="en-GB"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smtClean="0">
                <a:solidFill>
                  <a:schemeClr val="accent3">
                    <a:lumMod val="25000"/>
                  </a:schemeClr>
                </a:solidFill>
                <a:latin typeface="Abadi"/>
              </a:rPr>
              <a:t>landing outcomes </a:t>
            </a:r>
            <a:r>
              <a:rPr lang="en-US" sz="2200" dirty="0">
                <a:solidFill>
                  <a:schemeClr val="accent3">
                    <a:lumMod val="25000"/>
                  </a:schemeClr>
                </a:solidFill>
                <a:latin typeface="Abadi"/>
              </a:rPr>
              <a:t>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680721" y="5332591"/>
            <a:ext cx="10604890" cy="369332"/>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endParaRPr lang="en-GB" dirty="0"/>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35" y="308912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Arrow: Right 7">
            <a:extLst>
              <a:ext uri="{FF2B5EF4-FFF2-40B4-BE49-F238E27FC236}">
                <a16:creationId xmlns:a16="http://schemas.microsoft.com/office/drawing/2014/main" id="{00593BBD-21D6-4EFD-BA6D-CF55DBAFE911}"/>
              </a:ext>
            </a:extLst>
          </p:cNvPr>
          <p:cNvSpPr/>
          <p:nvPr/>
        </p:nvSpPr>
        <p:spPr>
          <a:xfrm>
            <a:off x="8225568" y="3836923"/>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8" name="Picture 6">
            <a:extLst>
              <a:ext uri="{FF2B5EF4-FFF2-40B4-BE49-F238E27FC236}">
                <a16:creationId xmlns:a16="http://schemas.microsoft.com/office/drawing/2014/main" id="{560491BC-24C6-41C4-B191-B66AC1EDF4AD}"/>
              </a:ext>
            </a:extLst>
          </p:cNvPr>
          <p:cNvPicPr>
            <a:picLocks noChangeAspect="1"/>
          </p:cNvPicPr>
          <p:nvPr/>
        </p:nvPicPr>
        <p:blipFill>
          <a:blip r:embed="rId4"/>
          <a:stretch>
            <a:fillRect/>
          </a:stretch>
        </p:blipFill>
        <p:spPr>
          <a:xfrm>
            <a:off x="9457224" y="2949118"/>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2" name="Rectangle 1"/>
          <p:cNvSpPr/>
          <p:nvPr/>
        </p:nvSpPr>
        <p:spPr>
          <a:xfrm>
            <a:off x="770010" y="5524792"/>
            <a:ext cx="10687962" cy="923330"/>
          </a:xfrm>
          <a:prstGeom prst="rect">
            <a:avLst/>
          </a:prstGeom>
        </p:spPr>
        <p:txBody>
          <a:bodyPr wrap="square">
            <a:spAutoFit/>
          </a:bodyPr>
          <a:lstStyle/>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endParaRPr lang="en-GB" dirty="0"/>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The left map shows all launch sites relative US map. The right map shows </a:t>
            </a:r>
            <a:r>
              <a:rPr lang="en-US" dirty="0" smtClean="0"/>
              <a:t>the two </a:t>
            </a:r>
            <a:r>
              <a:rPr lang="en-US" dirty="0"/>
              <a:t>Florida launch sites since they are very close to each other. All launch </a:t>
            </a:r>
            <a:r>
              <a:rPr lang="en-US" dirty="0" smtClean="0"/>
              <a:t>sites </a:t>
            </a:r>
            <a:r>
              <a:rPr lang="fr-FR" dirty="0" smtClean="0"/>
              <a:t>are </a:t>
            </a:r>
            <a:r>
              <a:rPr lang="fr-FR" dirty="0" err="1"/>
              <a:t>near</a:t>
            </a:r>
            <a:r>
              <a:rPr lang="fr-FR" dirty="0"/>
              <a:t> the </a:t>
            </a:r>
            <a:r>
              <a:rPr lang="fr-FR" dirty="0" err="1"/>
              <a:t>ocean</a:t>
            </a:r>
            <a:r>
              <a:rPr lang="fr-FR" dirty="0" smtClean="0"/>
              <a: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MAP</a:t>
            </a:r>
            <a:endParaRPr lang="en-US" dirty="0">
              <a:solidFill>
                <a:srgbClr val="0B49CB"/>
              </a:solidFill>
              <a:latin typeface="Abadi"/>
            </a:endParaRPr>
          </a:p>
        </p:txBody>
      </p:sp>
      <p:pic>
        <p:nvPicPr>
          <p:cNvPr id="4" name="Image 3"/>
          <p:cNvPicPr>
            <a:picLocks noChangeAspect="1"/>
          </p:cNvPicPr>
          <p:nvPr/>
        </p:nvPicPr>
        <p:blipFill>
          <a:blip r:embed="rId3"/>
          <a:stretch>
            <a:fillRect/>
          </a:stretch>
        </p:blipFill>
        <p:spPr>
          <a:xfrm>
            <a:off x="1235602" y="3111242"/>
            <a:ext cx="9584418" cy="34145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SUCCESS/FAILED LAUNCHES FOR EACH SITE</a:t>
            </a:r>
            <a:endParaRPr lang="en-US" dirty="0">
              <a:solidFill>
                <a:srgbClr val="0B49CB"/>
              </a:solidFill>
              <a:latin typeface="Abadi"/>
            </a:endParaRPr>
          </a:p>
        </p:txBody>
      </p:sp>
      <p:pic>
        <p:nvPicPr>
          <p:cNvPr id="6" name="Picture 17">
            <a:extLst>
              <a:ext uri="{FF2B5EF4-FFF2-40B4-BE49-F238E27FC236}">
                <a16:creationId xmlns:a16="http://schemas.microsoft.com/office/drawing/2014/main" id="{E042C343-0EF8-49CE-B308-CDA647A30756}"/>
              </a:ext>
            </a:extLst>
          </p:cNvPr>
          <p:cNvPicPr>
            <a:picLocks noGrp="1" noChangeAspect="1"/>
          </p:cNvPicPr>
          <p:nvPr>
            <p:ph idx="4294967295"/>
          </p:nvPr>
        </p:nvPicPr>
        <p:blipFill>
          <a:blip r:embed="rId3"/>
          <a:stretch>
            <a:fillRect/>
          </a:stretch>
        </p:blipFill>
        <p:spPr>
          <a:xfrm>
            <a:off x="1690116" y="4182166"/>
            <a:ext cx="1362265" cy="1467055"/>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15">
            <a:extLst>
              <a:ext uri="{FF2B5EF4-FFF2-40B4-BE49-F238E27FC236}">
                <a16:creationId xmlns:a16="http://schemas.microsoft.com/office/drawing/2014/main" id="{B62D8F57-0A7F-4E3A-9FD1-1C052BAC7AAD}"/>
              </a:ext>
            </a:extLst>
          </p:cNvPr>
          <p:cNvPicPr>
            <a:picLocks noChangeAspect="1"/>
          </p:cNvPicPr>
          <p:nvPr/>
        </p:nvPicPr>
        <p:blipFill>
          <a:blip r:embed="rId4"/>
          <a:stretch>
            <a:fillRect/>
          </a:stretch>
        </p:blipFill>
        <p:spPr>
          <a:xfrm>
            <a:off x="3665085" y="4073593"/>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5"/>
          <a:srcRect l="23568" t="15992" r="18660" b="13989"/>
          <a:stretch/>
        </p:blipFill>
        <p:spPr>
          <a:xfrm>
            <a:off x="7364752" y="3990469"/>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6"/>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1"/>
          <p:cNvSpPr/>
          <p:nvPr/>
        </p:nvSpPr>
        <p:spPr>
          <a:xfrm>
            <a:off x="7794227" y="3544435"/>
            <a:ext cx="3079368" cy="369332"/>
          </a:xfrm>
          <a:prstGeom prst="rect">
            <a:avLst/>
          </a:prstGeom>
        </p:spPr>
        <p:txBody>
          <a:bodyPr wrap="none">
            <a:spAutoFit/>
          </a:bodyPr>
          <a:lstStyle/>
          <a:p>
            <a:pPr algn="ctr"/>
            <a:r>
              <a:rPr lang="en-GB" dirty="0"/>
              <a:t>CCAFS SLC-40 and CCAFS LC-40</a:t>
            </a:r>
            <a:endParaRPr lang="en-GB" dirty="0"/>
          </a:p>
        </p:txBody>
      </p:sp>
      <p:sp>
        <p:nvSpPr>
          <p:cNvPr id="11" name="TextBox 39">
            <a:extLst>
              <a:ext uri="{FF2B5EF4-FFF2-40B4-BE49-F238E27FC236}">
                <a16:creationId xmlns:a16="http://schemas.microsoft.com/office/drawing/2014/main" id="{2F38EB93-4343-4D23-962B-7E16FEFDB7D0}"/>
              </a:ext>
            </a:extLst>
          </p:cNvPr>
          <p:cNvSpPr txBox="1"/>
          <p:nvPr/>
        </p:nvSpPr>
        <p:spPr>
          <a:xfrm>
            <a:off x="3885811" y="3544435"/>
            <a:ext cx="1420287" cy="369332"/>
          </a:xfrm>
          <a:prstGeom prst="rect">
            <a:avLst/>
          </a:prstGeom>
          <a:noFill/>
        </p:spPr>
        <p:txBody>
          <a:bodyPr wrap="square" rtlCol="0">
            <a:spAutoFit/>
          </a:bodyPr>
          <a:lstStyle/>
          <a:p>
            <a:pPr algn="ctr"/>
            <a:r>
              <a:rPr lang="en-GB" dirty="0"/>
              <a:t>KSC LC-39A</a:t>
            </a:r>
          </a:p>
        </p:txBody>
      </p:sp>
      <p:sp>
        <p:nvSpPr>
          <p:cNvPr id="12" name="TextBox 40">
            <a:extLst>
              <a:ext uri="{FF2B5EF4-FFF2-40B4-BE49-F238E27FC236}">
                <a16:creationId xmlns:a16="http://schemas.microsoft.com/office/drawing/2014/main" id="{17C6D80A-8CB8-43E7-919A-881ECCFB1F0F}"/>
              </a:ext>
            </a:extLst>
          </p:cNvPr>
          <p:cNvSpPr txBox="1"/>
          <p:nvPr/>
        </p:nvSpPr>
        <p:spPr>
          <a:xfrm>
            <a:off x="1419668" y="3703517"/>
            <a:ext cx="1732666" cy="369332"/>
          </a:xfrm>
          <a:prstGeom prst="rect">
            <a:avLst/>
          </a:prstGeom>
          <a:noFill/>
        </p:spPr>
        <p:txBody>
          <a:bodyPr wrap="square" rtlCol="0">
            <a:spAutoFit/>
          </a:bodyPr>
          <a:lstStyle/>
          <a:p>
            <a:pPr algn="ctr"/>
            <a:r>
              <a:rPr lang="en-GB" dirty="0"/>
              <a:t>VAFB SLC-4E</a:t>
            </a:r>
          </a:p>
        </p:txBody>
      </p:sp>
      <p:sp>
        <p:nvSpPr>
          <p:cNvPr id="4" name="Rectangle 3"/>
          <p:cNvSpPr/>
          <p:nvPr/>
        </p:nvSpPr>
        <p:spPr>
          <a:xfrm>
            <a:off x="770011" y="2144496"/>
            <a:ext cx="10687961" cy="646331"/>
          </a:xfrm>
          <a:prstGeom prst="rect">
            <a:avLst/>
          </a:prstGeom>
        </p:spPr>
        <p:txBody>
          <a:bodyPr wrap="square">
            <a:spAutoFit/>
          </a:bodyP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endParaRPr lang="en-GB"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1056230" cy="1814512"/>
          </a:xfrm>
          <a:prstGeom prst="rect">
            <a:avLst/>
          </a:prstGeom>
        </p:spPr>
        <p:txBody>
          <a:bodyPr lIns="91440" tIns="45720" rIns="91440" bIns="45720" anchor="t">
            <a:normAutofit fontScale="70000" lnSpcReduction="2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Using KSC LC-39A as an example, launch sites are very close to railways</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for large part and supply transportation. Launch sites are close to</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highways for human and supply transport. Launch sites are also close to</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coasts and relatively far from cities so that launch failures can land in the</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sea to avoid rockets falling on densely populated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PROXIMITY OF LAUNCH SITES TO OTHER POINTS OF INTEREST</a:t>
            </a:r>
            <a:endParaRPr lang="en-US" dirty="0">
              <a:solidFill>
                <a:srgbClr val="0B49CB"/>
              </a:solidFill>
              <a:latin typeface="Abadi"/>
            </a:endParaRPr>
          </a:p>
        </p:txBody>
      </p:sp>
      <p:pic>
        <p:nvPicPr>
          <p:cNvPr id="2" name="Image 1"/>
          <p:cNvPicPr>
            <a:picLocks noChangeAspect="1"/>
          </p:cNvPicPr>
          <p:nvPr/>
        </p:nvPicPr>
        <p:blipFill>
          <a:blip r:embed="rId3"/>
          <a:stretch>
            <a:fillRect/>
          </a:stretch>
        </p:blipFill>
        <p:spPr>
          <a:xfrm>
            <a:off x="881771" y="3614185"/>
            <a:ext cx="7662790" cy="30792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81200"/>
            <a:ext cx="9383977" cy="3972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This </a:t>
            </a:r>
            <a:r>
              <a:rPr lang="en-US" sz="2200" dirty="0">
                <a:solidFill>
                  <a:schemeClr val="accent3">
                    <a:lumMod val="25000"/>
                  </a:schemeClr>
                </a:solidFill>
                <a:latin typeface="Abadi" panose="020B0604020104020204" pitchFamily="34" charset="0"/>
              </a:rPr>
              <a:t>project produced the following outputs and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results </a:t>
            </a:r>
          </a:p>
          <a:p>
            <a:pPr lvl="1">
              <a:lnSpc>
                <a:spcPct val="100000"/>
              </a:lnSpc>
              <a:spcBef>
                <a:spcPts val="1400"/>
              </a:spcBef>
            </a:pPr>
            <a:r>
              <a:rPr lang="en-US" sz="1800" dirty="0">
                <a:solidFill>
                  <a:schemeClr val="accent3">
                    <a:lumMod val="25000"/>
                  </a:schemeClr>
                </a:solidFill>
                <a:latin typeface="Abadi" panose="020B0604020104020204" pitchFamily="34" charset="0"/>
              </a:rPr>
              <a:t>Geospatial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of classification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3234017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endParaRPr lang="en-US" dirty="0">
              <a:solidFill>
                <a:srgbClr val="0B49CB"/>
              </a:solidFill>
              <a:latin typeface="Abadi"/>
            </a:endParaRPr>
          </a:p>
        </p:txBody>
      </p:sp>
      <p:pic>
        <p:nvPicPr>
          <p:cNvPr id="6" name="Picture 8">
            <a:extLst>
              <a:ext uri="{FF2B5EF4-FFF2-40B4-BE49-F238E27FC236}">
                <a16:creationId xmlns:a16="http://schemas.microsoft.com/office/drawing/2014/main" id="{7A0F202F-B05D-4A96-A811-E17C7C676D8D}"/>
              </a:ext>
            </a:extLst>
          </p:cNvPr>
          <p:cNvPicPr>
            <a:picLocks noGrp="1" noChangeAspect="1"/>
          </p:cNvPicPr>
          <p:nvPr>
            <p:ph idx="4294967295"/>
          </p:nvPr>
        </p:nvPicPr>
        <p:blipFill>
          <a:blip r:embed="rId3"/>
          <a:stretch>
            <a:fillRect/>
          </a:stretch>
        </p:blipFill>
        <p:spPr>
          <a:xfrm>
            <a:off x="626100" y="1875054"/>
            <a:ext cx="7554298" cy="4351338"/>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 Placeholder 2">
            <a:extLst>
              <a:ext uri="{FF2B5EF4-FFF2-40B4-BE49-F238E27FC236}">
                <a16:creationId xmlns:a16="http://schemas.microsoft.com/office/drawing/2014/main" id="{E6EB4016-53BF-47E2-8C18-4CAA9DE4C1F2}"/>
              </a:ext>
            </a:extLst>
          </p:cNvPr>
          <p:cNvSpPr txBox="1">
            <a:spLocks/>
          </p:cNvSpPr>
          <p:nvPr/>
        </p:nvSpPr>
        <p:spPr>
          <a:xfrm>
            <a:off x="8616280" y="1447800"/>
            <a:ext cx="3194720" cy="4616097"/>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mtClean="0"/>
              <a:t>The launch site </a:t>
            </a:r>
            <a:r>
              <a:rPr lang="en-GB" smtClean="0">
                <a:solidFill>
                  <a:schemeClr val="accent2"/>
                </a:solidFill>
              </a:rPr>
              <a:t>KSC LC-39 A</a:t>
            </a:r>
            <a:r>
              <a:rPr lang="en-GB" smtClean="0"/>
              <a:t> had the most successful launches, with 41.7% of the total successful launches.</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highest launch success ratio</a:t>
            </a:r>
            <a:endParaRPr lang="en-US" dirty="0">
              <a:solidFill>
                <a:srgbClr val="0B49CB"/>
              </a:solidFill>
              <a:latin typeface="Abadi"/>
            </a:endParaRPr>
          </a:p>
        </p:txBody>
      </p:sp>
      <p:pic>
        <p:nvPicPr>
          <p:cNvPr id="6"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solidFill>
              </a:rPr>
              <a:t>The launch site </a:t>
            </a:r>
            <a:r>
              <a:rPr lang="en-GB" dirty="0">
                <a:solidFill>
                  <a:schemeClr val="accent2"/>
                </a:solidFill>
              </a:rPr>
              <a:t>KSC LC-39 A </a:t>
            </a:r>
            <a:r>
              <a:rPr lang="en-GB" dirty="0">
                <a:solidFill>
                  <a:schemeClr val="tx1"/>
                </a:solidFill>
              </a:rPr>
              <a:t>also had the highest rate of successful launches, with a 76.9% success rate.</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scatter plot for all sites</a:t>
            </a:r>
            <a:endParaRPr lang="en-US" dirty="0">
              <a:solidFill>
                <a:srgbClr val="0B49CB"/>
              </a:solidFill>
              <a:latin typeface="Abadi"/>
            </a:endParaRPr>
          </a:p>
        </p:txBody>
      </p:sp>
      <p:pic>
        <p:nvPicPr>
          <p:cNvPr id="6" name="Picture 4">
            <a:extLst>
              <a:ext uri="{FF2B5EF4-FFF2-40B4-BE49-F238E27FC236}">
                <a16:creationId xmlns:a16="http://schemas.microsoft.com/office/drawing/2014/main" id="{AE02CF46-87EC-400B-B74C-E977A6801D2A}"/>
              </a:ext>
            </a:extLst>
          </p:cNvPr>
          <p:cNvPicPr>
            <a:picLocks noGrp="1" noChangeAspect="1"/>
          </p:cNvPicPr>
          <p:nvPr>
            <p:ph idx="4294967295"/>
          </p:nvPr>
        </p:nvPicPr>
        <p:blipFill>
          <a:blip r:embed="rId3"/>
          <a:stretch>
            <a:fillRect/>
          </a:stretch>
        </p:blipFill>
        <p:spPr>
          <a:xfrm>
            <a:off x="3303785" y="1754505"/>
            <a:ext cx="5448051" cy="284197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Rectangle 1"/>
          <p:cNvSpPr/>
          <p:nvPr/>
        </p:nvSpPr>
        <p:spPr>
          <a:xfrm>
            <a:off x="538480" y="5137337"/>
            <a:ext cx="10657840" cy="1046440"/>
          </a:xfrm>
          <a:prstGeom prst="rect">
            <a:avLst/>
          </a:prstGeom>
        </p:spPr>
        <p:txBody>
          <a:bodyPr wrap="square">
            <a:spAutoFit/>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r>
              <a:rPr lang="en-GB" sz="1200" dirty="0" smtClean="0"/>
              <a:t>)</a:t>
            </a:r>
            <a:r>
              <a:rPr lang="en-GB" sz="1200" dirty="0"/>
              <a:t> </a:t>
            </a:r>
            <a:endParaRPr lang="en-GB" sz="1200" dirty="0" smtClean="0"/>
          </a:p>
          <a:p>
            <a:pPr marL="177800" lvl="1"/>
            <a:r>
              <a:rPr lang="en-GB" sz="1200" dirty="0" smtClean="0"/>
              <a:t>it </a:t>
            </a:r>
            <a:r>
              <a:rPr lang="en-GB" sz="1200" dirty="0"/>
              <a:t>can be shown that </a:t>
            </a:r>
            <a:r>
              <a:rPr lang="en-GB" sz="1200" dirty="0">
                <a:solidFill>
                  <a:schemeClr val="accent2"/>
                </a:solidFill>
              </a:rPr>
              <a:t>the success for massive payloads is lower than that for low payloads. </a:t>
            </a:r>
          </a:p>
          <a:p>
            <a:pPr marL="520700" lvl="1" indent="-342900">
              <a:buFont typeface="Arial" panose="020B0604020202020204" pitchFamily="34" charset="0"/>
              <a:buChar char="•"/>
            </a:pPr>
            <a:endParaRPr lang="en-GB" sz="1200"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models had virtually the same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accuracy on the test set at 83.33%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accuracy. It should be noted that test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size is small at only sample size of 18.</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can cause large variance in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accuracy results, such as those in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Classifier model in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repeated runs.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likely need more data to determine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best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 1"/>
          <p:cNvPicPr>
            <a:picLocks noChangeAspect="1"/>
          </p:cNvPicPr>
          <p:nvPr/>
        </p:nvPicPr>
        <p:blipFill>
          <a:blip r:embed="rId3"/>
          <a:stretch>
            <a:fillRect/>
          </a:stretch>
        </p:blipFill>
        <p:spPr>
          <a:xfrm>
            <a:off x="7012299" y="2082114"/>
            <a:ext cx="3989008" cy="34046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3199"/>
            <a:ext cx="7459589" cy="4954011"/>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Since all models performed the same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the test set, the confusion matrix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same across all models.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models predicted 12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landings when the true label was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models predicted 3 unsuccessful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landings when the true label was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unsuccessful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models predicted 3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landings when the true label was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unsuccessful landings (false positives).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Our models over predict successful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 1"/>
          <p:cNvPicPr>
            <a:picLocks noChangeAspect="1"/>
          </p:cNvPicPr>
          <p:nvPr/>
        </p:nvPicPr>
        <p:blipFill>
          <a:blip r:embed="rId4"/>
          <a:stretch>
            <a:fillRect/>
          </a:stretch>
        </p:blipFill>
        <p:spPr>
          <a:xfrm>
            <a:off x="4791863" y="1473199"/>
            <a:ext cx="6373978" cy="46531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24709" cy="4351338"/>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◦Our task: to develop a machine learning model for Space Y who wants to bid against </a:t>
            </a:r>
            <a:r>
              <a:rPr lang="en-US" sz="2200" dirty="0" err="1">
                <a:solidFill>
                  <a:schemeClr val="accent3">
                    <a:lumMod val="25000"/>
                  </a:schemeClr>
                </a:solidFill>
                <a:latin typeface="Abadi" panose="020B0604020104020204" pitchFamily="34" charset="0"/>
              </a:rPr>
              <a:t>SpaceX</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goal of model is to predict when Stage 1 will successfully land to save ~$100 million USD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◦Used data from a public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and web scraping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Wikipedia page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◦Created data labels and stored data into a DB2 SQL database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◦Created a dashboard for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◦We created a machine learning model with an accuracy of 83%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will have a successful Stage 1 landing before launch to determine whether the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should be made or not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◦If possible more data should be collected to better determine the best machine learning model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and improve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fr-FR" dirty="0" err="1"/>
              <a:t>Github</a:t>
            </a:r>
            <a:r>
              <a:rPr lang="fr-FR" dirty="0"/>
              <a:t> </a:t>
            </a:r>
            <a:r>
              <a:rPr lang="fr-FR" dirty="0" err="1"/>
              <a:t>repository</a:t>
            </a:r>
            <a:r>
              <a:rPr lang="fr-FR" dirty="0" smtClean="0"/>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https://github.com/boujyass/DS_IBM_Final_Project/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81200"/>
            <a:ext cx="9760104" cy="46837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conducts Falcon 9 rocket launches at an approximate expense of $62 million, a notably lower cost compared to other providers whose charges typically exceed $165 million. A significant factor contributing to this cost efficiency is </a:t>
            </a:r>
            <a:r>
              <a:rPr lang="en-US" sz="2200" dirty="0" err="1">
                <a:solidFill>
                  <a:schemeClr val="accent3">
                    <a:lumMod val="25000"/>
                  </a:schemeClr>
                </a:solidFill>
                <a:latin typeface="Abadi" panose="020B0604020104020204" pitchFamily="34" charset="0"/>
              </a:rPr>
              <a:t>SpaceX's</a:t>
            </a:r>
            <a:r>
              <a:rPr lang="en-US" sz="2200" dirty="0">
                <a:solidFill>
                  <a:schemeClr val="accent3">
                    <a:lumMod val="25000"/>
                  </a:schemeClr>
                </a:solidFill>
                <a:latin typeface="Abadi" panose="020B0604020104020204" pitchFamily="34" charset="0"/>
              </a:rPr>
              <a:t> ability to successfully land and reuse the initial stage of the rocket.</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By developing predictions regarding the first stage's landing outcome, we can ascertain the overall launch cost. This information can then be utilized to evaluate whether an alternative company should submit a bid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launch.</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Ultimately, this project aims to forecast the successful landing of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Falcon 9 first stage.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16479"/>
            <a:ext cx="9877669" cy="3098801"/>
          </a:xfrm>
          <a:prstGeom prst="rect">
            <a:avLst/>
          </a:prstGeom>
        </p:spPr>
        <p:txBody>
          <a:bodyPr/>
          <a:lstStyle/>
          <a:p>
            <a:r>
              <a:rPr lang="en-US" sz="2000" dirty="0" smtClean="0"/>
              <a:t>The </a:t>
            </a:r>
            <a:r>
              <a:rPr lang="en-US" sz="2000" dirty="0"/>
              <a:t>process of gathering data involved a dual approach, combining API requests from </a:t>
            </a:r>
            <a:r>
              <a:rPr lang="en-US" sz="2000" dirty="0" err="1"/>
              <a:t>SpaceX's</a:t>
            </a:r>
            <a:r>
              <a:rPr lang="en-US" sz="2000" dirty="0"/>
              <a:t> public API and extracting information through web scraping from a table found in </a:t>
            </a:r>
            <a:r>
              <a:rPr lang="en-US" sz="2000" dirty="0" err="1"/>
              <a:t>SpaceX's</a:t>
            </a:r>
            <a:r>
              <a:rPr lang="en-US" sz="2000" dirty="0"/>
              <a:t> Wikipedia entry. The subsequent slide will illustrate the flowchart detailing the data collection process from the API, while the following one will present the flowchart outlining the data collection through web scraping.</a:t>
            </a:r>
          </a:p>
          <a:p>
            <a:r>
              <a:rPr lang="en-US" sz="2000" dirty="0"/>
              <a:t>Columns retrieved from </a:t>
            </a:r>
            <a:r>
              <a:rPr lang="en-US" sz="2000" dirty="0" err="1"/>
              <a:t>SpaceX</a:t>
            </a:r>
            <a:r>
              <a:rPr lang="en-US" sz="2000" dirty="0"/>
              <a:t> API data encompass Flight Number, Date, Booster Version, Payload Mass, Orbit, Launch Site, Outcome, Flights, Grid Fins, Reused, Legs, Landing, Block, Reused Count, Serial, Longitude, and Latitude. In contrast, Wikipedia web scraping yielded data columns such as Flight No., Launch site, Payload, Payload Mass, Orbit, Customer, Launch outcome, Version Booster, Booster landing, Date, and Time.</a:t>
            </a:r>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842000"/>
            <a:ext cx="4015421" cy="1016000"/>
          </a:xfrm>
          <a:prstGeom prst="rect">
            <a:avLst/>
          </a:prstGeom>
        </p:spPr>
        <p:txBody>
          <a:bodyPr vert="horz" lIns="91440" tIns="45720" rIns="91440" bIns="45720" rtlCol="0" anchor="t">
            <a:normAutofit/>
          </a:bodyPr>
          <a:lstStyle/>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 1"/>
          <p:cNvPicPr>
            <a:picLocks noChangeAspect="1"/>
          </p:cNvPicPr>
          <p:nvPr/>
        </p:nvPicPr>
        <p:blipFill>
          <a:blip r:embed="rId3"/>
          <a:stretch>
            <a:fillRect/>
          </a:stretch>
        </p:blipFill>
        <p:spPr>
          <a:xfrm>
            <a:off x="870315" y="1490684"/>
            <a:ext cx="10587657" cy="3948330"/>
          </a:xfrm>
          <a:prstGeom prst="rect">
            <a:avLst/>
          </a:prstGeom>
        </p:spPr>
      </p:pic>
      <p:sp>
        <p:nvSpPr>
          <p:cNvPr id="7" name="Rectangle 6"/>
          <p:cNvSpPr/>
          <p:nvPr/>
        </p:nvSpPr>
        <p:spPr>
          <a:xfrm>
            <a:off x="1148080" y="5439014"/>
            <a:ext cx="9916160" cy="646331"/>
          </a:xfrm>
          <a:prstGeom prst="rect">
            <a:avLst/>
          </a:prstGeom>
        </p:spPr>
        <p:txBody>
          <a:bodyPr wrap="square">
            <a:spAutoFit/>
          </a:bodyPr>
          <a:lstStyle/>
          <a:p>
            <a:r>
              <a:rPr lang="fr-FR" dirty="0">
                <a:solidFill>
                  <a:srgbClr val="0563C2"/>
                </a:solidFill>
                <a:latin typeface="ArialMT"/>
              </a:rPr>
              <a:t>https://github.com/boujyass/DS_IBM_Final_Project/blob/main/jupyter-labs-spacex-data-collection-api.ipynb</a:t>
            </a:r>
            <a:r>
              <a:rPr lang="en-US" dirty="0" smtClean="0">
                <a:solidFill>
                  <a:srgbClr val="000000"/>
                </a:solidFill>
                <a:latin typeface="ArialMT"/>
              </a:rPr>
              <a:t>- </a:t>
            </a:r>
            <a:r>
              <a:rPr lang="en-US" dirty="0">
                <a:solidFill>
                  <a:srgbClr val="000000"/>
                </a:solidFill>
                <a:latin typeface="ArialMT"/>
              </a:rPr>
              <a:t>Data Collection Notebook repository link.</a:t>
            </a:r>
            <a:endParaRPr lang="fr-FR"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80a141d-92ca-4d3d-9308-f7e7b1d44ce8"/>
    <ds:schemaRef ds:uri="155be751-a274-42e8-93fb-f39d3b9bccc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612</TotalTime>
  <Words>2604</Words>
  <Application>Microsoft Office PowerPoint</Application>
  <PresentationFormat>Grand écran</PresentationFormat>
  <Paragraphs>280</Paragraphs>
  <Slides>48</Slides>
  <Notes>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48</vt:i4>
      </vt:variant>
    </vt:vector>
  </HeadingPairs>
  <TitlesOfParts>
    <vt:vector size="59" baseType="lpstr">
      <vt:lpstr>Abadi</vt:lpstr>
      <vt:lpstr>Arial</vt:lpstr>
      <vt:lpstr>ArialMT</vt:lpstr>
      <vt:lpstr>Calibri</vt:lpstr>
      <vt:lpstr>Calibri Light</vt:lpstr>
      <vt:lpstr>Consolas</vt:lpstr>
      <vt:lpstr>Courier New</vt:lpstr>
      <vt:lpstr>IBM Plex Mono SemiBold</vt:lpstr>
      <vt:lpstr>IBM Plex Mono Text</vt:lpstr>
      <vt:lpstr>SF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Yassine</cp:lastModifiedBy>
  <cp:revision>219</cp:revision>
  <cp:lastPrinted>2023-12-31T21:15:34Z</cp:lastPrinted>
  <dcterms:created xsi:type="dcterms:W3CDTF">2021-04-29T18:58:34Z</dcterms:created>
  <dcterms:modified xsi:type="dcterms:W3CDTF">2023-12-31T21:45:51Z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